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sldIdLst>
    <p:sldId id="256" r:id="rId2"/>
    <p:sldId id="257" r:id="rId3"/>
    <p:sldId id="258" r:id="rId4"/>
    <p:sldId id="263" r:id="rId5"/>
    <p:sldId id="264" r:id="rId6"/>
    <p:sldId id="259" r:id="rId7"/>
    <p:sldId id="260" r:id="rId8"/>
    <p:sldId id="265" r:id="rId9"/>
    <p:sldId id="266" r:id="rId10"/>
    <p:sldId id="261" r:id="rId11"/>
    <p:sldId id="262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2768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312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988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62793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875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4177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3679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5608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474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081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634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36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912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064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351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443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234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F85E7-22AA-4F13-A104-60FC83D3BCF2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004E1B-FCE6-4EC8-8E33-109F6277BB2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34679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  <p:sldLayoutId id="2147483775" r:id="rId13"/>
    <p:sldLayoutId id="2147483776" r:id="rId14"/>
    <p:sldLayoutId id="2147483777" r:id="rId15"/>
    <p:sldLayoutId id="2147483778" r:id="rId16"/>
    <p:sldLayoutId id="214748377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D89D7C-AAF5-F67E-DB8D-D4FE23121B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Técnico de eletrônica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7B3FC0-E34C-C0B4-373E-16FC1329DA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Luis Fernando Spoljaric</a:t>
            </a:r>
          </a:p>
          <a:p>
            <a:r>
              <a:rPr lang="pt-BR" dirty="0"/>
              <a:t>Senai 5.13 – </a:t>
            </a:r>
            <a:r>
              <a:rPr lang="pt-BR" dirty="0" err="1"/>
              <a:t>jaguariúna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2593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2C410-3FEC-01D6-E51B-4F0C0EEE5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Segunda Revolução Industrial (Final do Século XIX)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CFC0C1-9E72-73AC-DF79-C00C79469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2573"/>
            <a:ext cx="9905999" cy="44764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Impacto:</a:t>
            </a:r>
          </a:p>
          <a:p>
            <a:r>
              <a:rPr lang="pt-BR" dirty="0"/>
              <a:t>Uso da eletricidade para alimentar máquinas e fábricas.</a:t>
            </a:r>
          </a:p>
          <a:p>
            <a:r>
              <a:rPr lang="pt-BR" dirty="0"/>
              <a:t>Introdução da linha de montagem por Henry Ford.</a:t>
            </a:r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principais:</a:t>
            </a:r>
          </a:p>
          <a:p>
            <a:r>
              <a:rPr lang="pt-BR" dirty="0"/>
              <a:t>Eletricidade, motores a combustão, telefone, telégrafo.</a:t>
            </a:r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Resultados:</a:t>
            </a:r>
          </a:p>
          <a:p>
            <a:r>
              <a:rPr lang="pt-BR" dirty="0"/>
              <a:t>Redução nos custos de produção.</a:t>
            </a:r>
          </a:p>
          <a:p>
            <a:r>
              <a:rPr lang="pt-BR" dirty="0"/>
              <a:t>Expansão dos transportes e comunicações.</a:t>
            </a:r>
          </a:p>
        </p:txBody>
      </p:sp>
    </p:spTree>
    <p:extLst>
      <p:ext uri="{BB962C8B-B14F-4D97-AF65-F5344CB8AC3E}">
        <p14:creationId xmlns:p14="http://schemas.microsoft.com/office/powerpoint/2010/main" val="4122865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egunda Revolução Industrial: resumo e características">
            <a:extLst>
              <a:ext uri="{FF2B5EF4-FFF2-40B4-BE49-F238E27FC236}">
                <a16:creationId xmlns:a16="http://schemas.microsoft.com/office/drawing/2014/main" id="{07CDF9B3-02E0-D32D-A298-5A53D3478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5" y="645994"/>
            <a:ext cx="5351935" cy="278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volução Industrial: resumo completo e exercícios sobre o tema">
            <a:extLst>
              <a:ext uri="{FF2B5EF4-FFF2-40B4-BE49-F238E27FC236}">
                <a16:creationId xmlns:a16="http://schemas.microsoft.com/office/drawing/2014/main" id="{D4A3DC00-220B-9ACD-95EF-7CA84E68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65" y="3940081"/>
            <a:ext cx="5977719" cy="270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m em preto e branco da linha de montagem apresentando a Segunda  Revolução Industrial | imagem Premium gerada com IA">
            <a:extLst>
              <a:ext uri="{FF2B5EF4-FFF2-40B4-BE49-F238E27FC236}">
                <a16:creationId xmlns:a16="http://schemas.microsoft.com/office/drawing/2014/main" id="{BBBDFD54-C257-B7E0-56D1-490C0C3632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8492" y="409220"/>
            <a:ext cx="4533291" cy="301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magem em preto e branco da linha de montagem apresentando a Segunda  Revolução Industrial | imagem Premium gerada com IA">
            <a:extLst>
              <a:ext uri="{FF2B5EF4-FFF2-40B4-BE49-F238E27FC236}">
                <a16:creationId xmlns:a16="http://schemas.microsoft.com/office/drawing/2014/main" id="{819D2339-847B-3228-209B-4EF4EB54D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4131" y="3940081"/>
            <a:ext cx="4474205" cy="25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085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EA1CF8-5579-3813-BC58-15548F5AD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Terceira revolução industrial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DF33EA1-F3AB-F562-E7C6-D40B75782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Terceira Revolução Industrial foi um período de grandes avanços tecnológicos que ocorreu na segunda metade do século XX. Também conhecida como Revolução Técnico-Científica-Informacional, foi marcada por inovações como o desenvolvimento de robôs, microeletrônica, automação e computadores pessoais. </a:t>
            </a:r>
          </a:p>
        </p:txBody>
      </p:sp>
    </p:spTree>
    <p:extLst>
      <p:ext uri="{BB962C8B-B14F-4D97-AF65-F5344CB8AC3E}">
        <p14:creationId xmlns:p14="http://schemas.microsoft.com/office/powerpoint/2010/main" val="2483428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D5D954-09A1-550A-B6EB-BEEA9D8CB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72066"/>
            <a:ext cx="9905999" cy="438332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das principais características da Terceira Revolução Industrial foram: </a:t>
            </a:r>
          </a:p>
          <a:p>
            <a:r>
              <a:rPr lang="pt-BR" dirty="0"/>
              <a:t>Desenvolvimento de novas tecnologias, como o microprocessador, a internet e os robôs industriais</a:t>
            </a:r>
          </a:p>
          <a:p>
            <a:r>
              <a:rPr lang="pt-BR" dirty="0"/>
              <a:t>Aprimoramento das ciências e das tecnologias</a:t>
            </a:r>
          </a:p>
          <a:p>
            <a:r>
              <a:rPr lang="pt-BR" dirty="0"/>
              <a:t>Transformação rápida das linhas de produção</a:t>
            </a:r>
          </a:p>
          <a:p>
            <a:r>
              <a:rPr lang="pt-BR" dirty="0"/>
              <a:t>Uso de fontes de energia menos agressivas para o meio ambiente, como a eólica, solar, hidrelétrica e nuclear</a:t>
            </a:r>
          </a:p>
          <a:p>
            <a:r>
              <a:rPr lang="pt-BR" dirty="0"/>
              <a:t>Crescimento das empresas multinacionais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83743345-8727-2BF3-00B0-602AD8B7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4032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Terceira revolução industrial</a:t>
            </a:r>
          </a:p>
        </p:txBody>
      </p:sp>
    </p:spTree>
    <p:extLst>
      <p:ext uri="{BB962C8B-B14F-4D97-AF65-F5344CB8AC3E}">
        <p14:creationId xmlns:p14="http://schemas.microsoft.com/office/powerpoint/2010/main" val="2287809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5F68A7-6EBB-BC35-DD54-33CA54A8A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Terceira Revolução Industrial teve um grande impacto no mundo do trabalho, modificando o perfil dos trabalhadores nos países desenvolvidos. 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F6479E3-5278-78CE-7188-9EA74F207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Terceira revolução industrial</a:t>
            </a:r>
          </a:p>
        </p:txBody>
      </p:sp>
    </p:spTree>
    <p:extLst>
      <p:ext uri="{BB962C8B-B14F-4D97-AF65-F5344CB8AC3E}">
        <p14:creationId xmlns:p14="http://schemas.microsoft.com/office/powerpoint/2010/main" val="313332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C96C9-DD60-9993-04D7-DB917B913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Terceira Revolução Industrial (Anos 1960 em diante)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A9C602-8255-4F1A-AB11-57A61DB3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69744"/>
            <a:ext cx="9905999" cy="4558352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 principal: </a:t>
            </a:r>
            <a:r>
              <a:rPr lang="pt-BR" dirty="0"/>
              <a:t>Automação, computadores e eletrônica.</a:t>
            </a:r>
          </a:p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Impacto:</a:t>
            </a:r>
          </a:p>
          <a:p>
            <a:r>
              <a:rPr lang="pt-BR" dirty="0"/>
              <a:t>Introdução da computação e controle numérico de máquinas (CNC).</a:t>
            </a:r>
          </a:p>
          <a:p>
            <a:r>
              <a:rPr lang="pt-BR" dirty="0"/>
              <a:t>Automação de processos industriais com robôs.</a:t>
            </a:r>
          </a:p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principais:</a:t>
            </a:r>
          </a:p>
          <a:p>
            <a:r>
              <a:rPr lang="pt-BR" dirty="0"/>
              <a:t>Semicondutores, computadores pessoais, telecomunicações.</a:t>
            </a:r>
          </a:p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Resultados:</a:t>
            </a:r>
          </a:p>
          <a:p>
            <a:r>
              <a:rPr lang="pt-BR" dirty="0"/>
              <a:t>Produção mais eficiente e flexível.</a:t>
            </a:r>
          </a:p>
          <a:p>
            <a:r>
              <a:rPr lang="pt-BR" dirty="0"/>
              <a:t>Início da digitalização nos processos industriais.</a:t>
            </a:r>
          </a:p>
        </p:txBody>
      </p:sp>
    </p:spTree>
    <p:extLst>
      <p:ext uri="{BB962C8B-B14F-4D97-AF65-F5344CB8AC3E}">
        <p14:creationId xmlns:p14="http://schemas.microsoft.com/office/powerpoint/2010/main" val="3880651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Terceira Revolução Industrial: contexto, consequências, países">
            <a:extLst>
              <a:ext uri="{FF2B5EF4-FFF2-40B4-BE49-F238E27FC236}">
                <a16:creationId xmlns:a16="http://schemas.microsoft.com/office/drawing/2014/main" id="{4FB93107-E240-070E-9228-739B0E165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449" y="440987"/>
            <a:ext cx="4499781" cy="2999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rabalho na Terceira Revolução Industrial - Brasil Escola">
            <a:extLst>
              <a:ext uri="{FF2B5EF4-FFF2-40B4-BE49-F238E27FC236}">
                <a16:creationId xmlns:a16="http://schemas.microsoft.com/office/drawing/2014/main" id="{4609826B-0B0F-284C-870C-2B7240C236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771" y="440987"/>
            <a:ext cx="4499780" cy="3007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G1 - O que é a 4ª revolução industrial - e como ela deve afetar nossas  vidas - notícias em Negócios">
            <a:extLst>
              <a:ext uri="{FF2B5EF4-FFF2-40B4-BE49-F238E27FC236}">
                <a16:creationId xmlns:a16="http://schemas.microsoft.com/office/drawing/2014/main" id="{75CF8E24-B3FD-77DF-720F-198960AAC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50" y="3739486"/>
            <a:ext cx="5409550" cy="284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Terceira Revolução Industrial: características e consequências">
            <a:extLst>
              <a:ext uri="{FF2B5EF4-FFF2-40B4-BE49-F238E27FC236}">
                <a16:creationId xmlns:a16="http://schemas.microsoft.com/office/drawing/2014/main" id="{36E0FA06-5FB8-2D72-7576-1A5025201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6652" y="3824006"/>
            <a:ext cx="3964261" cy="264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01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582849-6B2D-5597-2050-431A56D5B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Quarta revolução industrial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98FBF8-A294-7520-5E81-1C05A7806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989995"/>
          </a:xfrm>
        </p:spPr>
        <p:txBody>
          <a:bodyPr/>
          <a:lstStyle/>
          <a:p>
            <a:r>
              <a:rPr lang="pt-BR" dirty="0"/>
              <a:t>A Quarta Revolução Industrial, também conhecida como Indústria 4.0, é um conjunto de transformações que estão ocorrendo na sociedade, economia e forma de vida. Ela é caracterizada pela automação industrial e pelo uso de tecnologias avançadas, como inteligência artificial, robótica e internet das coisas. </a:t>
            </a:r>
          </a:p>
          <a:p>
            <a:r>
              <a:rPr lang="pt-BR" dirty="0"/>
              <a:t>A Quarta Revolução Industrial tem como objetivo melhorar a eficiência e a produtividade dos processos. Ela pode ser vista como uma forma de criar um mundo mais inteligente e conectado. </a:t>
            </a:r>
          </a:p>
        </p:txBody>
      </p:sp>
    </p:spTree>
    <p:extLst>
      <p:ext uri="{BB962C8B-B14F-4D97-AF65-F5344CB8AC3E}">
        <p14:creationId xmlns:p14="http://schemas.microsoft.com/office/powerpoint/2010/main" val="2666525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E8B50-7B46-D9DC-A3D8-E8467147A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Quarta revolução industrial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753FE4-C509-6E74-04E3-D421620DD2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74521"/>
            <a:ext cx="9905999" cy="41649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Alguns dos impactos da Quarta Revolução Industrial são: </a:t>
            </a:r>
          </a:p>
          <a:p>
            <a:r>
              <a:rPr lang="pt-BR" dirty="0"/>
              <a:t>Aumento do desemprego tecnológico</a:t>
            </a:r>
          </a:p>
          <a:p>
            <a:r>
              <a:rPr lang="pt-BR" dirty="0"/>
              <a:t>Criação de novos empregos mais qualificados</a:t>
            </a:r>
          </a:p>
          <a:p>
            <a:r>
              <a:rPr lang="pt-BR" dirty="0"/>
              <a:t>Desafios sociais e econômicos</a:t>
            </a:r>
          </a:p>
          <a:p>
            <a:r>
              <a:rPr lang="pt-BR" dirty="0"/>
              <a:t>Riscos de ataques cibernéticos</a:t>
            </a:r>
          </a:p>
          <a:p>
            <a:r>
              <a:rPr lang="pt-BR" dirty="0"/>
              <a:t>Desigualdade digital</a:t>
            </a:r>
          </a:p>
          <a:p>
            <a:r>
              <a:rPr lang="pt-BR" dirty="0"/>
              <a:t>Dependência tecnológica</a:t>
            </a:r>
          </a:p>
        </p:txBody>
      </p:sp>
    </p:spTree>
    <p:extLst>
      <p:ext uri="{BB962C8B-B14F-4D97-AF65-F5344CB8AC3E}">
        <p14:creationId xmlns:p14="http://schemas.microsoft.com/office/powerpoint/2010/main" val="780284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07FEF-B526-4F55-0201-8462E8A0F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Quarta revolução industrial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8F7B06-42D5-1E38-116A-CFCEF2B3C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Alguns dos países que lideram a Quarta Revolução Industrial são: China, Coreia do Sul, Japão, Alemanha, Estados Unidos.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0547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54B199-C825-0F53-8321-068AAC5C0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Industria 4.0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CE500F-B433-2494-91AB-AC33BE2A7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b="1" dirty="0"/>
              <a:t>Indústria 4.0</a:t>
            </a:r>
            <a:r>
              <a:rPr lang="pt-BR" dirty="0"/>
              <a:t> não é apenas uma nova etapa industrial, mas uma revolução que integra tecnologia avançada com processos produtivos, levando à automação inteligente, decisões descentralizadas e interconexão entre máquinas, sistemas e pessoas. Para compreender a Indústria 4.0 de maneira ampla, é essencial também analisar a evolução das revoluções industriais que a antecederam e suas aplicações no cenário atual.</a:t>
            </a:r>
          </a:p>
        </p:txBody>
      </p:sp>
    </p:spTree>
    <p:extLst>
      <p:ext uri="{BB962C8B-B14F-4D97-AF65-F5344CB8AC3E}">
        <p14:creationId xmlns:p14="http://schemas.microsoft.com/office/powerpoint/2010/main" val="17354554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AFE3B4-7B44-2B7A-5717-4382BC64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Quarta Revolução Industrial: Indústria 4.0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E682A9-7C7A-A87C-08B6-AA2EF432A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97088"/>
            <a:ext cx="9905999" cy="424684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800" b="1" dirty="0"/>
              <a:t>Impacto:</a:t>
            </a:r>
          </a:p>
          <a:p>
            <a:r>
              <a:rPr lang="pt-BR" dirty="0"/>
              <a:t>Máquinas inteligentes que se comunicam e tomam decisões.</a:t>
            </a:r>
          </a:p>
          <a:p>
            <a:r>
              <a:rPr lang="pt-BR" dirty="0"/>
              <a:t>Produção altamente personalizada em larga escala.</a:t>
            </a:r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principais:</a:t>
            </a:r>
          </a:p>
          <a:p>
            <a:r>
              <a:rPr lang="pt-BR" dirty="0"/>
              <a:t>IoT, Inteligência Artificial, Big Data, Computação em Nuvem, Impressão 3D.</a:t>
            </a:r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Resultados esperados:</a:t>
            </a:r>
          </a:p>
          <a:p>
            <a:r>
              <a:rPr lang="pt-BR" dirty="0"/>
              <a:t>Eficiência máxima em processos produtivos.</a:t>
            </a:r>
          </a:p>
          <a:p>
            <a:r>
              <a:rPr lang="pt-BR" dirty="0"/>
              <a:t>Redução de desperdícios e aumento da sustentabilidade.</a:t>
            </a:r>
          </a:p>
        </p:txBody>
      </p:sp>
    </p:spTree>
    <p:extLst>
      <p:ext uri="{BB962C8B-B14F-4D97-AF65-F5344CB8AC3E}">
        <p14:creationId xmlns:p14="http://schemas.microsoft.com/office/powerpoint/2010/main" val="983005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Governos Federal e do Estado de São Paulo lançam centro para a 4ª Revolução  Industrial — Portal do Sudoeste Paulista">
            <a:extLst>
              <a:ext uri="{FF2B5EF4-FFF2-40B4-BE49-F238E27FC236}">
                <a16:creationId xmlns:a16="http://schemas.microsoft.com/office/drawing/2014/main" id="{3E35CF09-B7D4-1BCD-44F5-E9E7EA911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6" y="436728"/>
            <a:ext cx="4313936" cy="2872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mo se preparar para a indústria 4.0? | Piramidal">
            <a:extLst>
              <a:ext uri="{FF2B5EF4-FFF2-40B4-BE49-F238E27FC236}">
                <a16:creationId xmlns:a16="http://schemas.microsoft.com/office/drawing/2014/main" id="{AA9A32B0-8032-5BA5-B0D6-14612F298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2138"/>
            <a:ext cx="4942258" cy="327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Qual o impacto da Indústria 4.0 nas empresas?">
            <a:extLst>
              <a:ext uri="{FF2B5EF4-FFF2-40B4-BE49-F238E27FC236}">
                <a16:creationId xmlns:a16="http://schemas.microsoft.com/office/drawing/2014/main" id="{4607CD2F-B536-EFA6-5CFB-B05E20861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36" y="3548419"/>
            <a:ext cx="4738509" cy="3165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ndústria 4.0: o que é, pilares e os desafios no Brasil">
            <a:extLst>
              <a:ext uri="{FF2B5EF4-FFF2-40B4-BE49-F238E27FC236}">
                <a16:creationId xmlns:a16="http://schemas.microsoft.com/office/drawing/2014/main" id="{3FDCA84E-33E0-FF3F-E45C-2373914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92429"/>
            <a:ext cx="4227902" cy="282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66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68242-E2BC-07CE-3F1E-D98A9998F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Princípios Fundamentais da Indústria 4.0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0276F88-48CB-7D75-AB5B-4392A36B40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Virtualização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Como funciona:</a:t>
            </a:r>
            <a:r>
              <a:rPr lang="pt-BR" dirty="0"/>
              <a:t> Sensores IoT coletam dados em tempo real das máquinas e processos produtivos. Esses dados são usados para criar uma réplica digital do ambiente físico (gêmeo digital).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3492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F267CB-3375-34A5-EA2F-5B93CAA776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Benefícios:</a:t>
            </a:r>
          </a:p>
          <a:p>
            <a:r>
              <a:rPr lang="pt-BR" dirty="0"/>
              <a:t>Simulação de processos antes de implementá-los no chão de fábrica.</a:t>
            </a:r>
          </a:p>
          <a:p>
            <a:r>
              <a:rPr lang="pt-BR" dirty="0"/>
              <a:t>Identificação precoce de falhas e melhorias na produção.</a:t>
            </a:r>
          </a:p>
          <a:p>
            <a:r>
              <a:rPr lang="pt-BR" dirty="0"/>
              <a:t>Gestão remota e em tempo real de fábricas.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A18A096-D968-BE68-39BC-D27A5C58F3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Princípios Fundamentais da Indústria 4.0</a:t>
            </a:r>
          </a:p>
        </p:txBody>
      </p:sp>
    </p:spTree>
    <p:extLst>
      <p:ext uri="{BB962C8B-B14F-4D97-AF65-F5344CB8AC3E}">
        <p14:creationId xmlns:p14="http://schemas.microsoft.com/office/powerpoint/2010/main" val="3537936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E853B65-126C-1445-F325-4522F2349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0687"/>
            <a:ext cx="9905999" cy="3880514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Como funciona: </a:t>
            </a:r>
            <a:r>
              <a:rPr lang="pt-BR" dirty="0"/>
              <a:t>Máquinas e sistemas processam dados localmente e tomam decisões de maneira autônoma sem depender de um centro de controle.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Benefícios:</a:t>
            </a:r>
          </a:p>
          <a:p>
            <a:r>
              <a:rPr lang="pt-BR" dirty="0"/>
              <a:t>Sistemas mais ágeis e adaptáveis a mudanças.</a:t>
            </a:r>
          </a:p>
          <a:p>
            <a:r>
              <a:rPr lang="pt-BR" dirty="0"/>
              <a:t>Redução do tempo de resposta em situações críticas.</a:t>
            </a:r>
          </a:p>
          <a:p>
            <a:r>
              <a:rPr lang="pt-BR" dirty="0"/>
              <a:t>Menor necessidade de supervisão humana.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B3953A95-3E6A-9A7E-4DC3-B84AC5FD6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Descentralização</a:t>
            </a:r>
          </a:p>
        </p:txBody>
      </p:sp>
    </p:spTree>
    <p:extLst>
      <p:ext uri="{BB962C8B-B14F-4D97-AF65-F5344CB8AC3E}">
        <p14:creationId xmlns:p14="http://schemas.microsoft.com/office/powerpoint/2010/main" val="41984523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049742-3100-74B9-A6DB-D14DBB076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428" y="604871"/>
            <a:ext cx="10405966" cy="1478570"/>
          </a:xfrm>
        </p:spPr>
        <p:txBody>
          <a:bodyPr>
            <a:normAutofit/>
          </a:bodyPr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Ampliação da Inter-relação entre Serviços e Produtos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72C4AD-EA7A-A554-886D-1D10AACA1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0687"/>
            <a:ext cx="9905999" cy="434244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Como funciona:</a:t>
            </a:r>
            <a:r>
              <a:rPr lang="pt-BR" dirty="0"/>
              <a:t> Produtos conectados oferecem novos serviços, como manutenção preditiva, atualizações automáticas e integração com aplicativos.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Benefícios: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Aumenta o valor agregado dos produtos.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Gera novas fontes de receita para as empresas.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Melhora a experiência do cliente.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32805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731EF8-DAF6-DC24-D44C-40DAF2C2E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e Aplicações da Indústria 4.0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3BAC07-BD8E-71F8-DD39-32E34A1DF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Tecnologias-Chave</a:t>
            </a:r>
          </a:p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Internet das Coisas (IoT):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Sensores conectados permitem que máquinas troquem informações em tempo real.	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Exemplo: Fábricas inteligentes monitoram a eficiência energética automaticamente.</a:t>
            </a:r>
          </a:p>
          <a:p>
            <a:pPr marL="0" indent="0">
              <a:buNone/>
            </a:pP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59859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AA11ED-EABB-EC3D-4689-60B515243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e Aplicações da Indústria 4.0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6DEC9D-91D4-6B3F-4889-3B1087C0CB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6096"/>
            <a:ext cx="9905999" cy="453105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 e Análise Avançada:</a:t>
            </a:r>
          </a:p>
          <a:p>
            <a:r>
              <a:rPr lang="pt-BR" dirty="0"/>
              <a:t>Processamento de grandes volumes de dados para prever falhas ou otimizar a produção.</a:t>
            </a:r>
          </a:p>
          <a:p>
            <a:r>
              <a:rPr lang="pt-BR" dirty="0"/>
              <a:t>Exemplo: Empresas usam dados de consumidores para criar produtos mais personalizados.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Inteligência Artificial e Machine Learning:</a:t>
            </a:r>
          </a:p>
          <a:p>
            <a:r>
              <a:rPr lang="pt-BR" dirty="0"/>
              <a:t>Máquinas aprendem com dados e ajustam operações automaticamente.</a:t>
            </a:r>
          </a:p>
          <a:p>
            <a:r>
              <a:rPr lang="pt-BR" dirty="0"/>
              <a:t>Exemplo: Robôs de montagem que adaptam suas ações a novos designs.</a:t>
            </a:r>
          </a:p>
        </p:txBody>
      </p:sp>
    </p:spTree>
    <p:extLst>
      <p:ext uri="{BB962C8B-B14F-4D97-AF65-F5344CB8AC3E}">
        <p14:creationId xmlns:p14="http://schemas.microsoft.com/office/powerpoint/2010/main" val="2928359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21AF24-8CCC-0C61-F3C9-29291030A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98938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Computação em Nuvem:</a:t>
            </a:r>
          </a:p>
          <a:p>
            <a:r>
              <a:rPr lang="pt-BR" dirty="0"/>
              <a:t>Dados acessíveis de qualquer lugar, promovendo colaboração remota.</a:t>
            </a:r>
          </a:p>
          <a:p>
            <a:r>
              <a:rPr lang="pt-BR" dirty="0"/>
              <a:t>Exemplo: Um gestor monitora toda a produção em tempo real pelo celular.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Impressão 3D:</a:t>
            </a:r>
          </a:p>
          <a:p>
            <a:r>
              <a:rPr lang="pt-BR" dirty="0"/>
              <a:t>Produção rápida de protótipos ou peças personalizadas.</a:t>
            </a:r>
          </a:p>
          <a:p>
            <a:r>
              <a:rPr lang="pt-BR" dirty="0"/>
              <a:t>Exemplo: Indústrias automotivas imprimem peças sob medida para novos modelos.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95FDDC7-99DB-C6EF-A5AB-912151597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e Aplicações da Indústria 4.0</a:t>
            </a:r>
          </a:p>
        </p:txBody>
      </p:sp>
    </p:spTree>
    <p:extLst>
      <p:ext uri="{BB962C8B-B14F-4D97-AF65-F5344CB8AC3E}">
        <p14:creationId xmlns:p14="http://schemas.microsoft.com/office/powerpoint/2010/main" val="22860983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960847-01DD-91A9-0AE3-049C9D1E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Aplicações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030FF4-5FDF-0BA2-2A90-705DBC3ECB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7983"/>
            <a:ext cx="9905999" cy="4301500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pt-BR" sz="2800" b="1" dirty="0"/>
              <a:t>Setor Automotivo:</a:t>
            </a:r>
          </a:p>
          <a:p>
            <a:r>
              <a:rPr lang="pt-BR" dirty="0"/>
              <a:t>Carros com sensores IoT para manutenção preditiva e atualizações remotas (ex.: Tesla).</a:t>
            </a:r>
          </a:p>
          <a:p>
            <a:pPr marL="0" indent="0">
              <a:buNone/>
            </a:pPr>
            <a:r>
              <a:rPr lang="pt-BR" sz="2800" b="1" dirty="0"/>
              <a:t>Agricultura:</a:t>
            </a:r>
          </a:p>
          <a:p>
            <a:r>
              <a:rPr lang="pt-BR" dirty="0"/>
              <a:t>Drones e sensores monitoram plantações para otimizar o uso de recursos como água e fertilizantes.</a:t>
            </a:r>
          </a:p>
          <a:p>
            <a:pPr marL="0" indent="0">
              <a:buNone/>
            </a:pPr>
            <a:r>
              <a:rPr lang="pt-BR" sz="2800" b="1" dirty="0"/>
              <a:t>Saúde:</a:t>
            </a:r>
          </a:p>
          <a:p>
            <a:r>
              <a:rPr lang="pt-BR" dirty="0"/>
              <a:t>Dispositivos médicos conectados monitoram pacientes em tempo real (ex.: </a:t>
            </a:r>
            <a:r>
              <a:rPr lang="pt-BR" dirty="0" err="1"/>
              <a:t>wearables</a:t>
            </a:r>
            <a:r>
              <a:rPr lang="pt-BR" dirty="0"/>
              <a:t>).</a:t>
            </a:r>
          </a:p>
          <a:p>
            <a:pPr marL="0" indent="0">
              <a:buNone/>
            </a:pPr>
            <a:r>
              <a:rPr lang="pt-BR" b="1" dirty="0"/>
              <a:t>Logística:</a:t>
            </a:r>
          </a:p>
          <a:p>
            <a:r>
              <a:rPr lang="pt-BR" dirty="0"/>
              <a:t>Rastreamento inteligente de pacotes e otimização de rotas em tempo real.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3889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NAI 4.0: A Indústria 4.0 chegou ao Brasil?">
            <a:extLst>
              <a:ext uri="{FF2B5EF4-FFF2-40B4-BE49-F238E27FC236}">
                <a16:creationId xmlns:a16="http://schemas.microsoft.com/office/drawing/2014/main" id="{7D30EC4C-809E-9394-D320-3F1E194E0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88" y="1086242"/>
            <a:ext cx="11166423" cy="48765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1135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1034D-DF80-8854-EBBB-2E28FD491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063399" cy="1478570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Importância da Indústria 4.0 na Economia</a:t>
            </a:r>
            <a:endParaRPr lang="pt-BR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DC4732-FA0B-B36B-0FD9-209F746A4A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51313"/>
          </a:xfrm>
        </p:spPr>
        <p:txBody>
          <a:bodyPr/>
          <a:lstStyle/>
          <a:p>
            <a:pPr lvl="1"/>
            <a:r>
              <a:rPr lang="pt-BR" sz="2400" dirty="0"/>
              <a:t>Competitividade Global: Empresas que adotam tecnologias avançadas tornam-se mais competitivas.</a:t>
            </a:r>
          </a:p>
          <a:p>
            <a:pPr lvl="1"/>
            <a:r>
              <a:rPr lang="pt-BR" sz="2400" dirty="0"/>
              <a:t>Sustentabilidade: Processos mais eficientes reduzem desperdícios e impactos ambientais.</a:t>
            </a:r>
          </a:p>
          <a:p>
            <a:pPr lvl="1"/>
            <a:r>
              <a:rPr lang="pt-BR" sz="2400" dirty="0"/>
              <a:t>Novos Modelos de Negócio: Produtos como serviços e plataformas digitais.</a:t>
            </a:r>
          </a:p>
          <a:p>
            <a:pPr lvl="1"/>
            <a:r>
              <a:rPr lang="pt-BR" sz="2400" dirty="0"/>
              <a:t>Geração de Empregos Qualificados: Demanda por profissionais em tecnologia, análise de dados e cibersegurança.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2143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246FCC-F132-125C-D9B6-F0D229D86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10309059" cy="1478570"/>
          </a:xfrm>
        </p:spPr>
        <p:txBody>
          <a:bodyPr>
            <a:normAutofit/>
          </a:bodyPr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Desafios</a:t>
            </a:r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Perspectivas</a:t>
            </a:r>
            <a:endParaRPr lang="pt-BR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C1DF36-DE65-C340-D813-B9415943E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Desafios:</a:t>
            </a:r>
          </a:p>
          <a:p>
            <a:r>
              <a:rPr lang="pt-BR" dirty="0"/>
              <a:t>Custo elevado de implementação.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Resistência cultural à mudança tecnológica.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Segurança cibernética em ambientes altamente conectados.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29272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1C19E-154C-6F48-4805-639079BA7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Desafios</a:t>
            </a:r>
            <a:r>
              <a:rPr lang="pt-BR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 Perspectivas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BE3A90-196F-7695-02F2-3211555796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Perspectivas:</a:t>
            </a:r>
          </a:p>
          <a:p>
            <a:r>
              <a:rPr lang="pt-BR" dirty="0"/>
              <a:t>Expansão para setores como construção civil e varejo.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Integração com a </a:t>
            </a:r>
            <a:r>
              <a:rPr lang="pt-BR" b="1" dirty="0"/>
              <a:t>Indústria 5.0</a:t>
            </a:r>
            <a:r>
              <a:rPr lang="pt-BR" dirty="0"/>
              <a:t>, que combina tecnologia e personalização humana.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59703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07A089-245A-AD26-D54C-85586EA85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 Final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22B7B0-45C4-996E-287C-12E75EFA9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Indústria 4.0 representa o futuro da produção industrial, conectando o mundo físico e digital. Seus princípios de virtualização, descentralização e inter-relação entre produtos e serviços moldam as fábricas inteligentes do futuro. Seu impacto abrange eficiência, personalização e sustentabilidade, mas também traz desafios que exigem preparação tecnológica e humana.</a:t>
            </a:r>
          </a:p>
        </p:txBody>
      </p:sp>
    </p:spTree>
    <p:extLst>
      <p:ext uri="{BB962C8B-B14F-4D97-AF65-F5344CB8AC3E}">
        <p14:creationId xmlns:p14="http://schemas.microsoft.com/office/powerpoint/2010/main" val="24929831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A3444-F28C-9305-DA3A-B13A10C9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Dúvidas?!</a:t>
            </a:r>
          </a:p>
        </p:txBody>
      </p:sp>
      <p:pic>
        <p:nvPicPr>
          <p:cNvPr id="15362" name="Picture 2" descr="👟 Passos no Samsung Health ❤ - Página 2 - Samsung Members">
            <a:extLst>
              <a:ext uri="{FF2B5EF4-FFF2-40B4-BE49-F238E27FC236}">
                <a16:creationId xmlns:a16="http://schemas.microsoft.com/office/drawing/2014/main" id="{AC498FC1-B6E8-79C1-8B91-8E3F12E6D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2" y="2097088"/>
            <a:ext cx="6096000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5477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628E1-60E6-724A-8497-443C98ACD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Primeira revolução industrial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1D11BB-041E-D8C1-D971-A96F447D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Indústria 1.0, também conhecida como Primeira Revolução Industrial, foi a fase inicial da Revolução Industrial, que ocorreu na Inglaterra a partir de 1760. Esta fase foi marcada pela transição do trabalho manual para a produção mecanizada, com o uso de máquinas a vapor. </a:t>
            </a:r>
          </a:p>
          <a:p>
            <a:r>
              <a:rPr lang="pt-BR" b="0" i="0" dirty="0">
                <a:solidFill>
                  <a:srgbClr val="EEF0FF"/>
                </a:solidFill>
                <a:effectLst/>
                <a:latin typeface="Google Sans"/>
              </a:rPr>
              <a:t>As principais indústrias beneficiadas com a Indústria 1.0 foram as têxteis, de mineração, de vidro e de agricultura.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42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C9F4B6C-D47A-C401-9EC5-AF66A498D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consequências da Indústria 1.0 foram: </a:t>
            </a:r>
          </a:p>
          <a:p>
            <a:r>
              <a:rPr lang="pt-BR" dirty="0"/>
              <a:t>Aumento da renda média e do padrão de vida da classe média</a:t>
            </a:r>
          </a:p>
          <a:p>
            <a:r>
              <a:rPr lang="pt-BR" dirty="0"/>
              <a:t>Crescimento desordenado das cidades</a:t>
            </a:r>
          </a:p>
          <a:p>
            <a:r>
              <a:rPr lang="pt-BR" dirty="0"/>
              <a:t>Aumento da poluição do ar</a:t>
            </a:r>
          </a:p>
          <a:p>
            <a:r>
              <a:rPr lang="pt-BR" dirty="0"/>
              <a:t>Aumento das doenças e acidentes de trabalho</a:t>
            </a:r>
          </a:p>
          <a:p>
            <a:r>
              <a:rPr lang="pt-BR" dirty="0"/>
              <a:t>Uso da mão de obra infantil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66FEB5B6-F874-B3E4-C7D5-9F224521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Primeira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rEvolução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industrial</a:t>
            </a:r>
          </a:p>
        </p:txBody>
      </p:sp>
    </p:spTree>
    <p:extLst>
      <p:ext uri="{BB962C8B-B14F-4D97-AF65-F5344CB8AC3E}">
        <p14:creationId xmlns:p14="http://schemas.microsoft.com/office/powerpoint/2010/main" val="72928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95158F-0A56-8562-B064-56FFB00A3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Primeira Revolução Industrial (Século XVIII)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F552D19-6571-B491-719A-650A5090A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Impacto:</a:t>
            </a:r>
          </a:p>
          <a:p>
            <a:r>
              <a:rPr lang="pt-BR" dirty="0"/>
              <a:t>Substituição do trabalho manual por máquinas em indústrias como têxtil e siderurgia.</a:t>
            </a:r>
          </a:p>
          <a:p>
            <a:r>
              <a:rPr lang="pt-BR" dirty="0"/>
              <a:t>Desenvolvimento das primeiras fábricas e urbanização em massa.</a:t>
            </a:r>
          </a:p>
          <a:p>
            <a:pPr marL="0" indent="0">
              <a:buNone/>
            </a:pP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Tecnologias principais</a:t>
            </a:r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  <a:p>
            <a:r>
              <a:rPr lang="pt-BR" dirty="0"/>
              <a:t>Máquina a vapor, tear mecânico, locomotivas.</a:t>
            </a:r>
          </a:p>
        </p:txBody>
      </p:sp>
    </p:spTree>
    <p:extLst>
      <p:ext uri="{BB962C8B-B14F-4D97-AF65-F5344CB8AC3E}">
        <p14:creationId xmlns:p14="http://schemas.microsoft.com/office/powerpoint/2010/main" val="325121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What Is Industry 1.0? Definition - CoreTigo">
            <a:extLst>
              <a:ext uri="{FF2B5EF4-FFF2-40B4-BE49-F238E27FC236}">
                <a16:creationId xmlns:a16="http://schemas.microsoft.com/office/drawing/2014/main" id="{AD9E757A-EE21-6009-887C-043E56A81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922" y="990600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ndústria 4.0 – Revolução industrial: a contribuição de cada uma para a  economia - Aplastik Embalagens">
            <a:extLst>
              <a:ext uri="{FF2B5EF4-FFF2-40B4-BE49-F238E27FC236}">
                <a16:creationId xmlns:a16="http://schemas.microsoft.com/office/drawing/2014/main" id="{23A81561-CAAA-DAF2-8ACA-8072F0D52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4879" y="3562065"/>
            <a:ext cx="5343951" cy="285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dústria 4.0: Entenda como você pode se posicionar diante dessa iminente  4ª revolução industrial | Software para Redução de Custos Industriais">
            <a:extLst>
              <a:ext uri="{FF2B5EF4-FFF2-40B4-BE49-F238E27FC236}">
                <a16:creationId xmlns:a16="http://schemas.microsoft.com/office/drawing/2014/main" id="{8176F99E-4268-7A15-5792-BBB9B9E2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5478" y="267624"/>
            <a:ext cx="4662752" cy="285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032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3C4D2B-0E27-BFF7-902C-F394A17D4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Segunda revolução industrial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93520B-6207-F001-4B71-4B1868B96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51630"/>
            <a:ext cx="9905999" cy="3839571"/>
          </a:xfrm>
        </p:spPr>
        <p:txBody>
          <a:bodyPr>
            <a:normAutofit/>
          </a:bodyPr>
          <a:lstStyle/>
          <a:p>
            <a:r>
              <a:rPr lang="pt-BR" dirty="0"/>
              <a:t>A Indústria 2.0, também conhecida como Segunda Revolução Industrial, foi um período de grande avanço tecnológico e de produção em massa. Esse período foi marcado pela introdução de novas técnicas e fontes de energia, como o motor a combustão e o aço. </a:t>
            </a:r>
          </a:p>
          <a:p>
            <a:r>
              <a:rPr lang="pt-BR" dirty="0"/>
              <a:t>Algumas das principais características da Indústria 2.0 são: Desenvolvimento de máquinas elétricas mais eficientes, Padronização da produção, Surgimento da linha de montagem, Implementação de novas fontes de energia, Desenvolvimento da indústria química. </a:t>
            </a:r>
          </a:p>
        </p:txBody>
      </p:sp>
    </p:spTree>
    <p:extLst>
      <p:ext uri="{BB962C8B-B14F-4D97-AF65-F5344CB8AC3E}">
        <p14:creationId xmlns:p14="http://schemas.microsoft.com/office/powerpoint/2010/main" val="319727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855A25-4327-C3A8-A5A7-823A93318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4379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dirty="0"/>
              <a:t>A Indústria 2.0 teve um impacto significativo na economia mundial, acelerando o capitalismo e a produção de bens de consumo. 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Algumas das principais consequências da Indústria 2.0 foram: 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dirty="0"/>
              <a:t>Aumento da capacidade industrial</a:t>
            </a:r>
          </a:p>
          <a:p>
            <a:r>
              <a:rPr lang="pt-BR" dirty="0"/>
              <a:t>Desenvolvimento acelerado da economia</a:t>
            </a:r>
          </a:p>
          <a:p>
            <a:r>
              <a:rPr lang="pt-BR" dirty="0"/>
              <a:t>Redução de custos de produção</a:t>
            </a:r>
          </a:p>
          <a:p>
            <a:r>
              <a:rPr lang="pt-BR" dirty="0"/>
              <a:t>Menor necessidade de mão de obra humana</a:t>
            </a:r>
          </a:p>
          <a:p>
            <a:r>
              <a:rPr lang="pt-BR" dirty="0"/>
              <a:t>Produção mais rápida, eficiente e padronizada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B742064D-3A7A-520F-4622-226F9CDF8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Segunda revolução industrial</a:t>
            </a:r>
          </a:p>
        </p:txBody>
      </p:sp>
    </p:spTree>
    <p:extLst>
      <p:ext uri="{BB962C8B-B14F-4D97-AF65-F5344CB8AC3E}">
        <p14:creationId xmlns:p14="http://schemas.microsoft.com/office/powerpoint/2010/main" val="3543048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259</TotalTime>
  <Words>1422</Words>
  <Application>Microsoft Office PowerPoint</Application>
  <PresentationFormat>Widescreen</PresentationFormat>
  <Paragraphs>153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8" baseType="lpstr">
      <vt:lpstr>Arial</vt:lpstr>
      <vt:lpstr>Google Sans</vt:lpstr>
      <vt:lpstr>Tw Cen MT</vt:lpstr>
      <vt:lpstr>Circuito</vt:lpstr>
      <vt:lpstr>Técnico de eletrônica </vt:lpstr>
      <vt:lpstr>Industria 4.0</vt:lpstr>
      <vt:lpstr>Apresentação do PowerPoint</vt:lpstr>
      <vt:lpstr>Primeira revolução industrial</vt:lpstr>
      <vt:lpstr>Primeira rEvolução industrial</vt:lpstr>
      <vt:lpstr>Primeira Revolução Industrial (Século XVIII)</vt:lpstr>
      <vt:lpstr>Apresentação do PowerPoint</vt:lpstr>
      <vt:lpstr>Segunda revolução industrial</vt:lpstr>
      <vt:lpstr>Segunda revolução industrial</vt:lpstr>
      <vt:lpstr>Segunda Revolução Industrial (Final do Século XIX)</vt:lpstr>
      <vt:lpstr>Apresentação do PowerPoint</vt:lpstr>
      <vt:lpstr>Terceira revolução industrial</vt:lpstr>
      <vt:lpstr>Terceira revolução industrial</vt:lpstr>
      <vt:lpstr>Terceira revolução industrial</vt:lpstr>
      <vt:lpstr>Terceira Revolução Industrial (Anos 1960 em diante)</vt:lpstr>
      <vt:lpstr>Apresentação do PowerPoint</vt:lpstr>
      <vt:lpstr>Quarta revolução industrial</vt:lpstr>
      <vt:lpstr>Quarta revolução industrial</vt:lpstr>
      <vt:lpstr>Quarta revolução industrial</vt:lpstr>
      <vt:lpstr>Quarta Revolução Industrial: Indústria 4.0</vt:lpstr>
      <vt:lpstr>Apresentação do PowerPoint</vt:lpstr>
      <vt:lpstr>Princípios Fundamentais da Indústria 4.0</vt:lpstr>
      <vt:lpstr>Princípios Fundamentais da Indústria 4.0</vt:lpstr>
      <vt:lpstr>Descentralização</vt:lpstr>
      <vt:lpstr>Ampliação da Inter-relação entre Serviços e Produtos</vt:lpstr>
      <vt:lpstr>Tecnologias e Aplicações da Indústria 4.0</vt:lpstr>
      <vt:lpstr>Tecnologias e Aplicações da Indústria 4.0</vt:lpstr>
      <vt:lpstr>Tecnologias e Aplicações da Indústria 4.0</vt:lpstr>
      <vt:lpstr>Exemplos de Aplicações</vt:lpstr>
      <vt:lpstr>A Importância da Indústria 4.0 na Economia</vt:lpstr>
      <vt:lpstr>Desafios e Perspectivas</vt:lpstr>
      <vt:lpstr>Desafios e Perspectivas</vt:lpstr>
      <vt:lpstr>Resumo Final</vt:lpstr>
      <vt:lpstr>Dúvidas?!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Fernando Spoljaric</dc:creator>
  <cp:lastModifiedBy>Luis Fernando Spoljaric</cp:lastModifiedBy>
  <cp:revision>6</cp:revision>
  <dcterms:created xsi:type="dcterms:W3CDTF">2025-01-28T13:41:14Z</dcterms:created>
  <dcterms:modified xsi:type="dcterms:W3CDTF">2025-01-28T18:00:44Z</dcterms:modified>
</cp:coreProperties>
</file>